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7"/>
  </p:notesMasterIdLst>
  <p:sldIdLst>
    <p:sldId id="256" r:id="rId2"/>
    <p:sldId id="258" r:id="rId3"/>
    <p:sldId id="260" r:id="rId4"/>
    <p:sldId id="259" r:id="rId5"/>
    <p:sldId id="358" r:id="rId6"/>
    <p:sldId id="335" r:id="rId7"/>
    <p:sldId id="269" r:id="rId8"/>
    <p:sldId id="406" r:id="rId9"/>
    <p:sldId id="404" r:id="rId10"/>
    <p:sldId id="403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315" r:id="rId21"/>
    <p:sldId id="417" r:id="rId22"/>
    <p:sldId id="394" r:id="rId23"/>
    <p:sldId id="395" r:id="rId24"/>
    <p:sldId id="319" r:id="rId25"/>
    <p:sldId id="334" r:id="rId26"/>
    <p:sldId id="314" r:id="rId27"/>
    <p:sldId id="393" r:id="rId28"/>
    <p:sldId id="320" r:id="rId29"/>
    <p:sldId id="321" r:id="rId30"/>
    <p:sldId id="322" r:id="rId31"/>
    <p:sldId id="282" r:id="rId32"/>
    <p:sldId id="323" r:id="rId33"/>
    <p:sldId id="286" r:id="rId34"/>
    <p:sldId id="270" r:id="rId35"/>
    <p:sldId id="324" r:id="rId36"/>
    <p:sldId id="329" r:id="rId37"/>
    <p:sldId id="330" r:id="rId38"/>
    <p:sldId id="331" r:id="rId39"/>
    <p:sldId id="336" r:id="rId40"/>
    <p:sldId id="337" r:id="rId41"/>
    <p:sldId id="338" r:id="rId42"/>
    <p:sldId id="339" r:id="rId43"/>
    <p:sldId id="340" r:id="rId44"/>
    <p:sldId id="341" r:id="rId45"/>
    <p:sldId id="356" r:id="rId46"/>
    <p:sldId id="343" r:id="rId47"/>
    <p:sldId id="346" r:id="rId48"/>
    <p:sldId id="344" r:id="rId49"/>
    <p:sldId id="347" r:id="rId50"/>
    <p:sldId id="345" r:id="rId51"/>
    <p:sldId id="348" r:id="rId52"/>
    <p:sldId id="351" r:id="rId53"/>
    <p:sldId id="350" r:id="rId54"/>
    <p:sldId id="349" r:id="rId55"/>
    <p:sldId id="352" r:id="rId56"/>
    <p:sldId id="357" r:id="rId57"/>
    <p:sldId id="342" r:id="rId58"/>
    <p:sldId id="353" r:id="rId59"/>
    <p:sldId id="354" r:id="rId60"/>
    <p:sldId id="355" r:id="rId61"/>
    <p:sldId id="333" r:id="rId62"/>
    <p:sldId id="360" r:id="rId63"/>
    <p:sldId id="359" r:id="rId64"/>
    <p:sldId id="363" r:id="rId65"/>
    <p:sldId id="362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4" r:id="rId75"/>
    <p:sldId id="372" r:id="rId76"/>
    <p:sldId id="373" r:id="rId77"/>
    <p:sldId id="376" r:id="rId78"/>
    <p:sldId id="377" r:id="rId79"/>
    <p:sldId id="378" r:id="rId80"/>
    <p:sldId id="379" r:id="rId81"/>
    <p:sldId id="380" r:id="rId82"/>
    <p:sldId id="384" r:id="rId83"/>
    <p:sldId id="381" r:id="rId84"/>
    <p:sldId id="385" r:id="rId85"/>
    <p:sldId id="383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6" r:id="rId94"/>
    <p:sldId id="296" r:id="rId95"/>
    <p:sldId id="398" r:id="rId96"/>
    <p:sldId id="297" r:id="rId97"/>
    <p:sldId id="399" r:id="rId98"/>
    <p:sldId id="299" r:id="rId99"/>
    <p:sldId id="401" r:id="rId100"/>
    <p:sldId id="402" r:id="rId101"/>
    <p:sldId id="284" r:id="rId102"/>
    <p:sldId id="397" r:id="rId103"/>
    <p:sldId id="301" r:id="rId104"/>
    <p:sldId id="302" r:id="rId105"/>
    <p:sldId id="303" r:id="rId106"/>
    <p:sldId id="283" r:id="rId107"/>
    <p:sldId id="400" r:id="rId108"/>
    <p:sldId id="285" r:id="rId109"/>
    <p:sldId id="291" r:id="rId110"/>
    <p:sldId id="292" r:id="rId111"/>
    <p:sldId id="294" r:id="rId112"/>
    <p:sldId id="304" r:id="rId113"/>
    <p:sldId id="305" r:id="rId114"/>
    <p:sldId id="300" r:id="rId115"/>
    <p:sldId id="268" r:id="rId116"/>
  </p:sldIdLst>
  <p:sldSz cx="9144000" cy="6858000" type="screen4x3"/>
  <p:notesSz cx="6858000" cy="9144000"/>
  <p:embeddedFontLst>
    <p:embeddedFont>
      <p:font typeface="Roboto" pitchFamily="2" charset="0"/>
      <p:regular r:id="rId118"/>
      <p:bold r:id="rId119"/>
      <p:italic r:id="rId120"/>
      <p:boldItalic r:id="rId121"/>
    </p:embeddedFont>
    <p:embeddedFont>
      <p:font typeface="Calibri" pitchFamily="34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809" autoAdjust="0"/>
    <p:restoredTop sz="94660"/>
  </p:normalViewPr>
  <p:slideViewPr>
    <p:cSldViewPr snapToGrid="0">
      <p:cViewPr>
        <p:scale>
          <a:sx n="90" d="100"/>
          <a:sy n="90" d="100"/>
        </p:scale>
        <p:origin x="-2490" y="-6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1926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7.fntdata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115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436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xyqTEjYFbPc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html52/" TargetMode="External"/><Relationship Id="rId13" Type="http://schemas.openxmlformats.org/officeDocument/2006/relationships/hyperlink" Target="http://htmlbook.ru/samhtml/freymy" TargetMode="External"/><Relationship Id="rId3" Type="http://schemas.openxmlformats.org/officeDocument/2006/relationships/hyperlink" Target="https://atom.io/" TargetMode="External"/><Relationship Id="rId7" Type="http://schemas.openxmlformats.org/officeDocument/2006/relationships/hyperlink" Target="https://u.to/NDG_Fg" TargetMode="External"/><Relationship Id="rId12" Type="http://schemas.openxmlformats.org/officeDocument/2006/relationships/hyperlink" Target="http://htmlbook.ru/samhtml/spiski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etbrains.com/webstorm/" TargetMode="External"/><Relationship Id="rId11" Type="http://schemas.openxmlformats.org/officeDocument/2006/relationships/hyperlink" Target="http://htmlbook.ru/samhtml/ssylki/absolyutnye-i-otnositelnye-ssylki" TargetMode="External"/><Relationship Id="rId5" Type="http://schemas.openxmlformats.org/officeDocument/2006/relationships/hyperlink" Target="https://code.visualstudio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caninclude.glitch.me/" TargetMode="External"/><Relationship Id="rId4" Type="http://schemas.openxmlformats.org/officeDocument/2006/relationships/hyperlink" Target="https://www.sublimetext.com/3" TargetMode="External"/><Relationship Id="rId9" Type="http://schemas.openxmlformats.org/officeDocument/2006/relationships/hyperlink" Target="https://html.spec.whatwg.org/multipage/" TargetMode="External"/><Relationship Id="rId14" Type="http://schemas.openxmlformats.org/officeDocument/2006/relationships/hyperlink" Target="https://dev.w3.org/html5/html-author/charref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52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html.spec.whatwg.org/multipag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marinecablema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grouping-content.html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адрес у </a:t>
            </a:r>
            <a:r>
              <a:rPr lang="ru-RU" sz="2400" dirty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сайта —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это как номер дома у людей.</a:t>
            </a:r>
            <a:endParaRPr lang="pl-PL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Пример: 188.40.133.6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В доме есть квартиры, а на серверах есть программы, у которых есть порты.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Сайты находятся в программе «Веб-сервер».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У такой программы есть 80 и 443 порты.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Самые популярные «Веб-сервера» </a:t>
            </a:r>
            <a:r>
              <a:rPr lang="ru-RU" sz="2400" dirty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—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Apache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 </a:t>
            </a:r>
            <a:r>
              <a:rPr lang="en-US" sz="2400" dirty="0" err="1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ngix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Пример: 188.40.133.6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:80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span</a:t>
            </a: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98808"/>
            <a:ext cx="8209597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Универсальный фразовый контейнер.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t-BR" sz="38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Нижний и верхний индексы</a:t>
            </a:r>
            <a:endParaRPr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latin typeface="Roboto" pitchFamily="2" charset="0"/>
                <a:ea typeface="Roboto" pitchFamily="2" charset="0"/>
              </a:rPr>
              <a:t>H</a:t>
            </a:r>
            <a:r>
              <a:rPr lang="uk-UA" sz="3200" baseline="-25000" dirty="0" smtClean="0">
                <a:latin typeface="Roboto" pitchFamily="2" charset="0"/>
                <a:ea typeface="Roboto" pitchFamily="2" charset="0"/>
              </a:rPr>
              <a:t>2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O</a:t>
            </a:r>
            <a:endParaRPr lang="pl-PL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&lt;sub&gt;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&lt;/sub&gt;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&lt;/p&gt;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latin typeface="Roboto" pitchFamily="2" charset="0"/>
                <a:ea typeface="Roboto" pitchFamily="2" charset="0"/>
              </a:rPr>
              <a:t>x</a:t>
            </a:r>
            <a:r>
              <a:rPr lang="uk-UA" sz="3200" baseline="30000" dirty="0" smtClean="0">
                <a:latin typeface="Roboto" pitchFamily="2" charset="0"/>
                <a:ea typeface="Roboto" pitchFamily="2" charset="0"/>
              </a:rPr>
              <a:t>2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+2x</a:t>
            </a:r>
            <a:r>
              <a:rPr lang="uk-UA" sz="3200" baseline="30000" dirty="0" smtClean="0">
                <a:latin typeface="Roboto" pitchFamily="2" charset="0"/>
                <a:ea typeface="Roboto" pitchFamily="2" charset="0"/>
              </a:rPr>
              <a:t>2 </a:t>
            </a:r>
            <a:endParaRPr lang="en-US" sz="3200" baseline="300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&lt;sup&gt;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&lt;/sup&gt;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+2x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&lt;sup&gt;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&lt;/sup&gt;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&lt;/p&gt;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baseline="300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2800">
              <a:solidFill>
                <a:srgbClr val="FFC00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Метаданные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899" y="2399849"/>
            <a:ext cx="8149751" cy="61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title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meta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link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… </a:t>
            </a:r>
            <a:endParaRPr sz="18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33794" name="Picture 2" descr="C:\Users\Art_Line\Desktop\Новая папка (2)\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3104083"/>
            <a:ext cx="8029575" cy="353484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&lt;title&gt;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44290" y="3398808"/>
            <a:ext cx="4724525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4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title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ru-RU" sz="4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title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</a:t>
            </a:r>
            <a:endParaRPr lang="pl-PL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/>
              <a:t> заголовок страницы</a:t>
            </a:r>
            <a:endParaRPr lang="pt-BR" sz="38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1" name="Рисунок 10" descr="tit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57" y="3484892"/>
            <a:ext cx="3257550" cy="1924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&lt;meta&gt;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22694" y="3398808"/>
            <a:ext cx="8419381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&lt;meta </a:t>
            </a:r>
            <a:r>
              <a:rPr lang="en-US" sz="26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charset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en-US" sz="2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utf-8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2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&lt;meta 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name="</a:t>
            </a:r>
            <a:r>
              <a:rPr lang="en-US" sz="2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keywords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content="</a:t>
            </a:r>
            <a:r>
              <a:rPr lang="ru-RU" sz="2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ключевые, слова</a:t>
            </a:r>
            <a:r>
              <a:rPr lang="ru-RU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2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meta 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name="</a:t>
            </a:r>
            <a:r>
              <a:rPr lang="en-US" sz="2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description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content="</a:t>
            </a:r>
            <a:r>
              <a:rPr lang="ru-RU" sz="2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Описание</a:t>
            </a:r>
            <a:r>
              <a:rPr lang="ru-RU" sz="26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2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link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44290" y="3795623"/>
            <a:ext cx="8597785" cy="251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&lt;link 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href= "</a:t>
            </a:r>
            <a:r>
              <a:rPr lang="uk-UA" sz="3200" dirty="0" smtClean="0">
                <a:solidFill>
                  <a:schemeClr val="accent3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с</a:t>
            </a:r>
            <a:r>
              <a:rPr lang="en-US" sz="3200" dirty="0" err="1" smtClean="0">
                <a:solidFill>
                  <a:schemeClr val="accent3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ss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/style</a:t>
            </a:r>
            <a:r>
              <a:rPr lang="uk-UA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rel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en-US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stylesheet</a:t>
            </a:r>
            <a:r>
              <a:rPr lang="en-US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И еще немножко тегов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Теги </a:t>
            </a:r>
            <a:r>
              <a:rPr lang="uk-UA" sz="4100" dirty="0" smtClean="0">
                <a:latin typeface="Roboto" pitchFamily="2" charset="0"/>
                <a:ea typeface="Roboto" pitchFamily="2" charset="0"/>
              </a:rPr>
              <a:t>для </a:t>
            </a:r>
            <a:r>
              <a:rPr lang="ru-RU" sz="4100" dirty="0" smtClean="0">
                <a:latin typeface="Roboto" pitchFamily="2" charset="0"/>
                <a:ea typeface="Roboto" pitchFamily="2" charset="0"/>
              </a:rPr>
              <a:t>работы</a:t>
            </a:r>
            <a:r>
              <a:rPr lang="uk-UA" sz="4100" dirty="0" smtClean="0">
                <a:latin typeface="Roboto" pitchFamily="2" charset="0"/>
                <a:ea typeface="Roboto" pitchFamily="2" charset="0"/>
              </a:rPr>
              <a:t> с цитатами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blockquote</a:t>
            </a: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latin typeface="Roboto" pitchFamily="2" charset="0"/>
                <a:ea typeface="Roboto" pitchFamily="2" charset="0"/>
              </a:rPr>
              <a:t>	Для 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длинных</a:t>
            </a:r>
            <a:r>
              <a:rPr lang="uk-UA" sz="2400" dirty="0" smtClean="0">
                <a:latin typeface="Roboto" pitchFamily="2" charset="0"/>
                <a:ea typeface="Roboto" pitchFamily="2" charset="0"/>
              </a:rPr>
              <a:t> цитат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cite</a:t>
            </a: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подпись</a:t>
            </a:r>
            <a:r>
              <a:rPr lang="uk-UA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цитаты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cite&gt;</a:t>
            </a: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 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b="1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blockquote</a:t>
            </a: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24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q</a:t>
            </a: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Короткая</a:t>
            </a:r>
            <a:r>
              <a:rPr lang="uk-UA" sz="2400" dirty="0" smtClean="0">
                <a:latin typeface="Roboto" pitchFamily="2" charset="0"/>
                <a:ea typeface="Roboto" pitchFamily="2" charset="0"/>
              </a:rPr>
              <a:t> цитата</a:t>
            </a: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&lt;/q&gt;</a:t>
            </a:r>
            <a:r>
              <a:rPr lang="uk-UA" sz="2400" dirty="0" smtClean="0">
                <a:latin typeface="Roboto" pitchFamily="2" charset="0"/>
                <a:ea typeface="Roboto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cite</a:t>
            </a: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источник</a:t>
            </a:r>
            <a:r>
              <a:rPr lang="uk-UA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latin typeface="Roboto" pitchFamily="2" charset="0"/>
                <a:ea typeface="Roboto" pitchFamily="2" charset="0"/>
              </a:rPr>
              <a:t>цитаты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en-US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cite&gt;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 </a:t>
            </a:r>
            <a:endParaRPr lang="ru-RU" sz="2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Посмотрите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Content model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и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Categories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этих тегов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24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Комментарии</a:t>
            </a:r>
            <a:endParaRPr lang="ru-RU"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899140"/>
            <a:ext cx="7719600" cy="241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5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&lt;!--</a:t>
            </a:r>
            <a:r>
              <a:rPr lang="uk-UA" sz="5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5400" dirty="0" err="1" smtClean="0">
                <a:latin typeface="Roboto" pitchFamily="2" charset="0"/>
                <a:ea typeface="Roboto" pitchFamily="2" charset="0"/>
              </a:rPr>
              <a:t>пометки</a:t>
            </a:r>
            <a:r>
              <a:rPr lang="uk-UA" sz="5400" dirty="0" smtClean="0">
                <a:latin typeface="Roboto" pitchFamily="2" charset="0"/>
                <a:ea typeface="Roboto" pitchFamily="2" charset="0"/>
              </a:rPr>
              <a:t> в </a:t>
            </a:r>
            <a:r>
              <a:rPr lang="uk-UA" sz="5400" dirty="0" err="1" smtClean="0">
                <a:latin typeface="Roboto" pitchFamily="2" charset="0"/>
                <a:ea typeface="Roboto" pitchFamily="2" charset="0"/>
              </a:rPr>
              <a:t>коде</a:t>
            </a:r>
            <a:r>
              <a:rPr lang="uk-UA" sz="5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5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--&gt;</a:t>
            </a:r>
            <a:endParaRPr sz="540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Нумерованный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список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25445" y="2958860"/>
            <a:ext cx="8149212" cy="33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&lt;ol&gt;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&lt;li&gt;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&lt;li&gt;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&lt;/ol&gt;</a:t>
            </a:r>
            <a:endParaRPr sz="3200" b="1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55790" y="379864"/>
            <a:ext cx="7719600" cy="75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В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квартире живет несколько человек, нам нужно добраться до конкретного человека</a:t>
            </a:r>
          </a:p>
        </p:txBody>
      </p:sp>
      <p:pic>
        <p:nvPicPr>
          <p:cNvPr id="4099" name="Picture 3" descr="C:\Users\Art_Line\Desktop\2236da21ee1763fe019390e53646e08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8424"/>
            <a:ext cx="9144000" cy="54795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Маркированный список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25445" y="2958860"/>
            <a:ext cx="8149212" cy="33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&lt;ul&gt;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&lt;li&gt;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pl-PL" sz="32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&lt;li&gt;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pl-PL" sz="32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&lt;/ul&gt;</a:t>
            </a:r>
            <a:endParaRPr sz="3200" b="1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508958" y="2708695"/>
            <a:ext cx="7763774" cy="3502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ctr" anchorCtr="0">
            <a:noAutofit/>
          </a:bodyPr>
          <a:lstStyle/>
          <a:p>
            <a:pPr>
              <a:buClr>
                <a:srgbClr val="F60046"/>
              </a:buClr>
            </a:pPr>
            <a:r>
              <a:rPr lang="it-IT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&lt;ul&gt;</a:t>
            </a:r>
          </a:p>
          <a:p>
            <a:pPr marL="457200" lvl="1">
              <a:buClr>
                <a:srgbClr val="F60046"/>
              </a:buClr>
            </a:pP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&lt;li&gt;</a:t>
            </a:r>
            <a:r>
              <a:rPr lang="it-IT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</a:p>
          <a:p>
            <a:pPr>
              <a:buClr>
                <a:srgbClr val="F60046"/>
              </a:buClr>
            </a:pPr>
            <a:r>
              <a:rPr lang="it-IT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it-IT" sz="24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&lt;ul&gt;</a:t>
            </a:r>
          </a:p>
          <a:p>
            <a:pPr marL="457200" lvl="1">
              <a:buClr>
                <a:srgbClr val="F60046"/>
              </a:buClr>
            </a:pP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        &lt;li&gt;</a:t>
            </a:r>
            <a:r>
              <a:rPr lang="it-IT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it-IT" sz="24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457200" lvl="1">
              <a:buClr>
                <a:srgbClr val="F60046"/>
              </a:buClr>
            </a:pP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        &lt;li&gt;</a:t>
            </a:r>
            <a:r>
              <a:rPr lang="it-IT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it-IT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>
              <a:buClr>
                <a:srgbClr val="F60046"/>
              </a:buClr>
            </a:pPr>
            <a:r>
              <a:rPr lang="it-IT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	</a:t>
            </a:r>
            <a:r>
              <a:rPr lang="it-IT" sz="24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&lt;/ul&gt;</a:t>
            </a:r>
            <a:endParaRPr lang="it-IT" sz="2400" dirty="0" smtClean="0">
              <a:solidFill>
                <a:srgbClr val="00206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457200" lvl="1">
              <a:buClr>
                <a:srgbClr val="F60046"/>
              </a:buClr>
            </a:pP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it-IT" sz="24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457200" lvl="1">
              <a:buClr>
                <a:srgbClr val="F60046"/>
              </a:buClr>
            </a:pP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&lt;li&gt;</a:t>
            </a:r>
            <a:r>
              <a:rPr lang="it-IT" sz="2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list item</a:t>
            </a:r>
            <a:r>
              <a:rPr lang="it-IT" sz="2400" b="1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&lt;/li&gt;</a:t>
            </a:r>
            <a:endParaRPr lang="it-IT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>
              <a:buClr>
                <a:srgbClr val="F60046"/>
              </a:buClr>
            </a:pPr>
            <a:r>
              <a:rPr lang="it-IT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&lt;/ul&gt;</a:t>
            </a:r>
            <a:endParaRPr lang="it-IT" sz="2400" b="1" dirty="0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dirty="0" smtClean="0">
                <a:latin typeface="Roboto" pitchFamily="2" charset="0"/>
                <a:ea typeface="Roboto" pitchFamily="2" charset="0"/>
              </a:rPr>
              <a:t>Вложенные списки</a:t>
            </a:r>
            <a:endParaRPr sz="4100" b="1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Спецсимволы</a:t>
            </a:r>
            <a:r>
              <a:rPr lang="en-US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.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2" name="Рисунок 11" descr="mnem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98" y="2790263"/>
            <a:ext cx="6915170" cy="34695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Фреймы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17585" y="2924355"/>
            <a:ext cx="8324490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iframe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iframe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width="560"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height="315" 	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src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3"/>
              </a:rPr>
              <a:t>https://www.youtube.com/embed/xyqTEjYFbPc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Редакторы кода</a:t>
            </a:r>
            <a:r>
              <a:rPr lang="uk-UA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: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3"/>
              </a:rPr>
              <a:t>https://atom.io/</a:t>
            </a:r>
            <a:r>
              <a:rPr lang="ru-RU" sz="1400" dirty="0" smtClean="0"/>
              <a:t> 			текстовый редактор</a:t>
            </a:r>
            <a:endParaRPr lang="uk-UA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4"/>
              </a:rPr>
              <a:t>https://www.sublimetext.com/3</a:t>
            </a:r>
            <a:r>
              <a:rPr lang="pl-PL" sz="1400" dirty="0" smtClean="0"/>
              <a:t> </a:t>
            </a:r>
            <a:r>
              <a:rPr lang="ru-RU" sz="1400" dirty="0" smtClean="0"/>
              <a:t>		текстовый редактор</a:t>
            </a:r>
            <a:endParaRPr lang="uk-UA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5"/>
              </a:rPr>
              <a:t>https://code.visualstudio.com/</a:t>
            </a:r>
            <a:r>
              <a:rPr lang="ru-RU" sz="1400" dirty="0" smtClean="0"/>
              <a:t> 		</a:t>
            </a:r>
            <a:r>
              <a:rPr lang="pl-PL" sz="1400" dirty="0" smtClean="0"/>
              <a:t>IDE</a:t>
            </a:r>
            <a:endParaRPr lang="uk-UA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6"/>
              </a:rPr>
              <a:t>https://www.jetbrains.com/webstorm/</a:t>
            </a:r>
            <a:r>
              <a:rPr lang="pl-PL" sz="1400" dirty="0" smtClean="0"/>
              <a:t> </a:t>
            </a:r>
            <a:r>
              <a:rPr lang="ru-RU" sz="1400" dirty="0" smtClean="0"/>
              <a:t>	</a:t>
            </a:r>
            <a:r>
              <a:rPr lang="pl-PL" sz="1400" dirty="0" smtClean="0"/>
              <a:t>IDE</a:t>
            </a:r>
            <a:endParaRPr lang="uk-UA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b="1" dirty="0" smtClean="0">
              <a:hlinkClick r:id="rId7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8"/>
              </a:rPr>
              <a:t>https://www.w3.org/TR/html52/</a:t>
            </a:r>
            <a:r>
              <a:rPr lang="pl-PL" sz="1400" dirty="0" smtClean="0"/>
              <a:t>		</a:t>
            </a:r>
            <a:r>
              <a:rPr lang="ru-RU" sz="1400" dirty="0" smtClean="0"/>
              <a:t>Спецификация HTML 5.2 от W3C.</a:t>
            </a:r>
            <a:endParaRPr lang="pl-PL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9"/>
              </a:rPr>
              <a:t>https://html.spec.whatwg.org/multipage/</a:t>
            </a:r>
            <a:r>
              <a:rPr lang="pl-PL" sz="1400" dirty="0" smtClean="0"/>
              <a:t>	</a:t>
            </a:r>
            <a:r>
              <a:rPr lang="uk-UA" sz="1400" dirty="0" err="1" smtClean="0"/>
              <a:t>Спецификация</a:t>
            </a:r>
            <a:r>
              <a:rPr lang="uk-UA" sz="1400" dirty="0" smtClean="0"/>
              <a:t> </a:t>
            </a:r>
            <a:r>
              <a:rPr lang="pl-PL" sz="1400" dirty="0" smtClean="0"/>
              <a:t>HTML Living Standard </a:t>
            </a:r>
            <a:r>
              <a:rPr lang="uk-UA" sz="1400" dirty="0" smtClean="0"/>
              <a:t>от </a:t>
            </a:r>
            <a:r>
              <a:rPr lang="pl-PL" sz="1400" dirty="0" smtClean="0"/>
              <a:t>WHATWG</a:t>
            </a:r>
            <a:r>
              <a:rPr lang="pl-PL" sz="1400" dirty="0" smtClean="0"/>
              <a:t>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10"/>
              </a:rPr>
              <a:t>https://caninclude.glitch.me/</a:t>
            </a:r>
            <a:endParaRPr lang="pl-PL" sz="140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smtClean="0">
                <a:hlinkClick r:id="rId11"/>
              </a:rPr>
              <a:t>http</a:t>
            </a:r>
            <a:r>
              <a:rPr lang="en-US" sz="1400" dirty="0" smtClean="0">
                <a:hlinkClick r:id="rId11"/>
              </a:rPr>
              <a:t>://htmlbook.ru/samhtml/ssylki/absolyutnye-i-otnositelnye-ssylki</a:t>
            </a:r>
            <a:r>
              <a:rPr lang="ru-RU" sz="1400" dirty="0" smtClean="0"/>
              <a:t> (</a:t>
            </a:r>
            <a:r>
              <a:rPr lang="uk-UA" sz="1400" dirty="0" err="1" smtClean="0"/>
              <a:t>Абсолютные</a:t>
            </a:r>
            <a:r>
              <a:rPr lang="uk-UA" sz="1400" dirty="0" smtClean="0"/>
              <a:t> и </a:t>
            </a:r>
            <a:r>
              <a:rPr lang="uk-UA" sz="1400" dirty="0" err="1" smtClean="0"/>
              <a:t>относительные</a:t>
            </a:r>
            <a:r>
              <a:rPr lang="uk-UA" sz="1400" dirty="0" smtClean="0"/>
              <a:t> </a:t>
            </a:r>
            <a:r>
              <a:rPr lang="uk-UA" sz="1400" dirty="0" err="1" smtClean="0"/>
              <a:t>ссылки</a:t>
            </a:r>
            <a:r>
              <a:rPr lang="ru-RU" sz="1400" dirty="0" smtClean="0"/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12"/>
              </a:rPr>
              <a:t>http://htmlbook.ru/samhtml/spiski</a:t>
            </a:r>
            <a:r>
              <a:rPr lang="ru-RU" sz="1400" dirty="0" smtClean="0"/>
              <a:t> (</a:t>
            </a:r>
            <a:r>
              <a:rPr lang="uk-UA" sz="1400" dirty="0" smtClean="0"/>
              <a:t>списки</a:t>
            </a:r>
            <a:r>
              <a:rPr lang="ru-RU" sz="1400" dirty="0" smtClean="0"/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13"/>
              </a:rPr>
              <a:t>http://htmlbook.ru/samhtml/freymy</a:t>
            </a:r>
            <a:r>
              <a:rPr lang="uk-UA" sz="1400" dirty="0" smtClean="0"/>
              <a:t> (фрейм</a:t>
            </a:r>
            <a:r>
              <a:rPr lang="ru-RU" sz="1400" dirty="0" err="1" smtClean="0"/>
              <a:t>ы</a:t>
            </a:r>
            <a:r>
              <a:rPr lang="uk-UA" sz="1400" dirty="0" smtClean="0"/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7"/>
              </a:rPr>
              <a:t>https://u.to/NDG_Fg</a:t>
            </a:r>
            <a:r>
              <a:rPr lang="en-US" sz="1400" dirty="0" smtClean="0"/>
              <a:t> </a:t>
            </a:r>
            <a:r>
              <a:rPr lang="uk-UA" sz="1400" dirty="0" smtClean="0"/>
              <a:t> (</a:t>
            </a:r>
            <a:r>
              <a:rPr lang="ru-RU" sz="1400" dirty="0" err="1" smtClean="0"/>
              <a:t>figure</a:t>
            </a:r>
            <a:r>
              <a:rPr lang="ru-RU" sz="1400" dirty="0" smtClean="0"/>
              <a:t> и </a:t>
            </a:r>
            <a:r>
              <a:rPr lang="ru-RU" sz="1400" dirty="0" err="1" smtClean="0"/>
              <a:t>figcaption</a:t>
            </a:r>
            <a:r>
              <a:rPr lang="uk-UA" sz="1400" dirty="0" smtClean="0"/>
              <a:t>)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u="sng" dirty="0" smtClean="0">
                <a:hlinkClick r:id="rId14"/>
              </a:rPr>
              <a:t>https://dev.w3.org/html5/html-author/charref</a:t>
            </a:r>
            <a:r>
              <a:rPr lang="ru-RU" sz="1400" u="sng" dirty="0" smtClean="0"/>
              <a:t>  (</a:t>
            </a:r>
            <a:r>
              <a:rPr lang="ru-RU" sz="1400" dirty="0" smtClean="0"/>
              <a:t>Спецсимволы</a:t>
            </a:r>
            <a:r>
              <a:rPr lang="ru-RU" sz="1400" u="sng" dirty="0" smtClean="0"/>
              <a:t>)</a:t>
            </a:r>
            <a:endParaRPr lang="pl-PL" sz="1400" u="sng" dirty="0" smtClean="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3997842"/>
            <a:ext cx="3327840" cy="241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00904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714501"/>
            <a:ext cx="359679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За то что, мы попадем к конкретному сайту, отвечает веб-сервер; он отдает нужный нам сайт по названию.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5122" name="Picture 2" descr="C:\Users\Art_Line\Desktop\Новая папка (2)\4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2696" y="1724024"/>
            <a:ext cx="5021304" cy="42336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Итого.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Сайт находится на сервере (у сервера есть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), который подключен к Интернету. На таком физическом сервере есть программа «</a:t>
            </a:r>
            <a:r>
              <a:rPr lang="ru-RU" sz="2400" dirty="0" err="1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Веб-сервер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»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(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по умолчанию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использует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80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или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443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порты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)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 в программе есть виртуальные хосты.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В браузер мы вбиваем имя домена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У сервера 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 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адреса.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Связь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 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домена происходит 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при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помощи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системы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DNS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Можно представить некую таблицу, в которой есть связи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 домена.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DNS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– это очень большая распределенная система, которая медленно обновляется.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Как правило, провайдеры заявляют время обновления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DNS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до 48 часов.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281575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Служба доставки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TCP/IP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Доставляет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HTTP-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пакеты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Для того, чтобы загрузился сайт, браузер делает много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HTTP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6146" name="Picture 2" descr="C:\Users\Art_Line\Desktop\Новая папка (2)\4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8219" y="1450213"/>
            <a:ext cx="5561305" cy="500625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Что дальше?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Браузер сделал запросы и у вас отобразился сайт.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Браузер скачал готовый сайт? Нет.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Сборка сайта происходит в браузере.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Браузер получает все комплектующие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h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tml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css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 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js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 графику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 сам собирает. А как он это делает?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1676400"/>
            <a:ext cx="7719600" cy="463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Инструкции, по которым браузер собирает сайт, – это стандарты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По этим стандартам браузеры отображают сайты, а разработчики создают их.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Мы будем изучать эти инструкции.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О том, как зарегистрировать домен и хостинг, поговорим на последнем занятии.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pl-PL" sz="1800" b="1" dirty="0" smtClean="0">
                <a:latin typeface="Roboto" charset="0"/>
                <a:ea typeface="Roboto" charset="0"/>
              </a:rPr>
              <a:t>E100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Telegram</a:t>
            </a:r>
            <a:endParaRPr lang="uk-UA" sz="1500" i="0" u="none" strike="noStrike" cap="none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skubida_sergey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dirty="0" smtClean="0"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4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 descr="C:\Users\Art_Line\Desktop\Новая папка (2)\4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3475" y="2447925"/>
            <a:ext cx="6403507" cy="401002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  <a:t>Инструменты для верстки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Браузеры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Консоль браузера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Редактор кода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Графические редакторы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strike="sngStrike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Система контроля версий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  <a:t>Браузерные движки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30722" name="Picture 2" descr="C:\Users\Art_Line\Desktop\Новая папка (2)\3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0436" y="2945787"/>
            <a:ext cx="5991366" cy="343454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uk-UA" sz="4400" dirty="0" smtClean="0">
                <a:latin typeface="Roboto"/>
                <a:ea typeface="Roboto"/>
                <a:cs typeface="Roboto"/>
                <a:sym typeface="Roboto"/>
              </a:rPr>
              <a:t>Консоль </a:t>
            </a:r>
            <a:r>
              <a:rPr lang="ru-RU" sz="4400" dirty="0" smtClean="0">
                <a:latin typeface="Roboto"/>
                <a:ea typeface="Roboto"/>
                <a:cs typeface="Roboto"/>
                <a:sym typeface="Roboto"/>
              </a:rPr>
              <a:t>разработчика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3520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В браузере </a:t>
            </a: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Windows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F12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или 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C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trl + 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S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hift 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</a:t>
            </a:r>
            <a:endParaRPr lang="pl-PL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M</a:t>
            </a:r>
            <a:r>
              <a:rPr lang="pl-PL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ac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OS</a:t>
            </a:r>
            <a:endParaRPr lang="pl-PL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Command + Option + I</a:t>
            </a: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194" name="Picture 2" descr="C:\Users\Art_Line\Desktop\Новая папка (2)\4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3838" y="2887172"/>
            <a:ext cx="5110162" cy="341361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9900" y="1289063"/>
            <a:ext cx="819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dirty="0" smtClean="0">
                <a:latin typeface="Roboto"/>
                <a:ea typeface="Roboto"/>
                <a:cs typeface="Roboto"/>
                <a:sym typeface="Roboto"/>
              </a:rPr>
              <a:t>Редактор кода</a:t>
            </a:r>
            <a:endParaRPr sz="4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Shape 283"/>
          <p:cNvSpPr/>
          <p:nvPr/>
        </p:nvSpPr>
        <p:spPr>
          <a:xfrm rot="10800000" flipH="1">
            <a:off x="7116750" y="1843125"/>
            <a:ext cx="2037000" cy="24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 rot="10800000" flipH="1">
            <a:off x="7116750" y="1865525"/>
            <a:ext cx="2037000" cy="25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 descr="Sublime_Text_3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90" y="2788156"/>
            <a:ext cx="1319820" cy="1319820"/>
          </a:xfrm>
          <a:prstGeom prst="rect">
            <a:avLst/>
          </a:prstGeom>
        </p:spPr>
      </p:pic>
      <p:pic>
        <p:nvPicPr>
          <p:cNvPr id="10" name="Рисунок 9" descr="visualstudio_code-c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794" y="2632343"/>
            <a:ext cx="3312544" cy="1656272"/>
          </a:xfrm>
          <a:prstGeom prst="rect">
            <a:avLst/>
          </a:prstGeom>
        </p:spPr>
      </p:pic>
      <p:pic>
        <p:nvPicPr>
          <p:cNvPr id="31746" name="Picture 2" descr="C:\Users\Art_Line\Desktop\132-Atom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7494" y="2827339"/>
            <a:ext cx="1223963" cy="1223962"/>
          </a:xfrm>
          <a:prstGeom prst="rect">
            <a:avLst/>
          </a:prstGeom>
          <a:noFill/>
        </p:spPr>
      </p:pic>
      <p:pic>
        <p:nvPicPr>
          <p:cNvPr id="31747" name="Picture 3" descr="C:\Users\Art_Line\Desktop\1200px-Brackets_Icon.sv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9688" y="4697104"/>
            <a:ext cx="1409699" cy="1409699"/>
          </a:xfrm>
          <a:prstGeom prst="rect">
            <a:avLst/>
          </a:prstGeom>
          <a:noFill/>
        </p:spPr>
      </p:pic>
      <p:pic>
        <p:nvPicPr>
          <p:cNvPr id="31748" name="Picture 4" descr="C:\Users\Art_Line\Desktop\WebStorm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57086" y="4529011"/>
            <a:ext cx="1614599" cy="16145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rt_Line\Desktop\Новая папка (2)\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1595" cy="6858000"/>
          </a:xfrm>
          <a:prstGeom prst="rect">
            <a:avLst/>
          </a:prstGeom>
          <a:noFill/>
        </p:spPr>
      </p:pic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92604" y="2947916"/>
            <a:ext cx="8190600" cy="134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96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sz="9600" b="1" i="0" u="none" strike="noStrike" cap="none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Понятие HTML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549445"/>
            <a:ext cx="4431226" cy="276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HTML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язык разметки веб-страниц, который понимают браузеры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.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 descr="1200px-HTML5_logo_and_wordmark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19" y="2587924"/>
            <a:ext cx="3131389" cy="31313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Понятие тега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b="1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Тег </a:t>
            </a:r>
            <a:r>
              <a:rPr lang="ru-RU" sz="2800" dirty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это </a:t>
            </a:r>
            <a:r>
              <a:rPr lang="ru-RU" sz="2800" b="1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инструкция</a:t>
            </a: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браузеру, указывающая способ отображения информации.</a:t>
            </a:r>
          </a:p>
          <a:p>
            <a:pPr marL="0" lv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96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/>
                <a:sym typeface="Roboto"/>
              </a:rPr>
              <a:t>&lt;</a:t>
            </a:r>
            <a:r>
              <a:rPr lang="ru-RU" sz="96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имя-тега</a:t>
            </a:r>
            <a:r>
              <a:rPr lang="en-US" sz="9600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/>
                <a:sym typeface="Roboto"/>
              </a:rPr>
              <a:t>&gt;</a:t>
            </a:r>
            <a:endParaRPr lang="pl-PL" sz="9600" dirty="0" smtClean="0">
              <a:solidFill>
                <a:srgbClr val="FF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400" dirty="0" smtClean="0">
                <a:latin typeface="Roboto" charset="0"/>
                <a:ea typeface="Roboto" charset="0"/>
              </a:rPr>
              <a:t>HTML-</a:t>
            </a:r>
            <a:r>
              <a:rPr lang="ru-RU" sz="4400" dirty="0" smtClean="0">
                <a:latin typeface="Roboto" charset="0"/>
                <a:ea typeface="Roboto" charset="0"/>
              </a:rPr>
              <a:t>теги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&lt;html&gt;</a:t>
            </a:r>
            <a: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</a:t>
            </a:r>
            <a:r>
              <a:rPr lang="pl-PL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pl-PL" sz="36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&lt;body&gt;</a:t>
            </a:r>
            <a: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</a:t>
            </a:r>
            <a:r>
              <a:rPr lang="pl-PL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pl-PL" sz="36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&lt;section&gt;</a:t>
            </a:r>
            <a: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,</a:t>
            </a:r>
            <a:r>
              <a:rPr lang="pl-PL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pl-PL" sz="36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&lt;h1&gt;</a:t>
            </a:r>
            <a:r>
              <a:rPr lang="pl-PL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...</a:t>
            </a:r>
            <a:endParaRPr lang="ru-RU" sz="36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Тегов достаточно много;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имя тега – это одно слово, которое пишется в угловых скобках.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6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6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Парные теги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27" name="Picture 3" descr="C:\Users\Art_Line\Desktop\Новая папка (2)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819" y="2989006"/>
            <a:ext cx="5058211" cy="315123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lang="ru-RU" sz="1800" b="1" i="0" u="none" strike="noStrike" cap="none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На курсе мы изучим</a:t>
            </a:r>
            <a:r>
              <a:rPr lang="pl-PL" sz="1800" b="1" dirty="0" smtClean="0">
                <a:latin typeface="Roboto" charset="0"/>
                <a:ea typeface="Roboto" charset="0"/>
                <a:cs typeface="Roboto"/>
                <a:sym typeface="Roboto"/>
              </a:rPr>
              <a:t>:</a:t>
            </a:r>
            <a:endParaRPr lang="pl-PL" sz="1800" b="1" i="0" u="none" strike="noStrike" cap="none" dirty="0" smtClean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</a:rPr>
              <a:t>Язык разметки документов</a:t>
            </a:r>
            <a:r>
              <a:rPr lang="en-US" sz="1800" dirty="0" smtClean="0">
                <a:latin typeface="Roboto" charset="0"/>
                <a:ea typeface="Roboto" charset="0"/>
              </a:rPr>
              <a:t> </a:t>
            </a:r>
            <a:r>
              <a:rPr lang="pl-PL" sz="1800" dirty="0" smtClean="0">
                <a:latin typeface="Roboto" charset="0"/>
                <a:ea typeface="Roboto" charset="0"/>
              </a:rPr>
              <a:t>HTML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</a:rPr>
              <a:t>Каскадные таблицы стилей</a:t>
            </a:r>
            <a:r>
              <a:rPr lang="pl-PL" sz="1800" dirty="0" smtClean="0">
                <a:latin typeface="Roboto" charset="0"/>
                <a:ea typeface="Roboto" charset="0"/>
              </a:rPr>
              <a:t> CSS</a:t>
            </a:r>
            <a:endParaRPr lang="ru-RU" sz="1800" dirty="0" smtClean="0">
              <a:latin typeface="Roboto" charset="0"/>
              <a:ea typeface="Roboto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Изучим методологию БЭМ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Научимся делать адаптивную верстку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Рассмотрим </a:t>
            </a:r>
            <a:r>
              <a:rPr lang="ru-RU" sz="1800" dirty="0" err="1" smtClean="0">
                <a:latin typeface="Roboto" charset="0"/>
                <a:ea typeface="Roboto" charset="0"/>
                <a:cs typeface="Roboto"/>
                <a:sym typeface="Roboto"/>
              </a:rPr>
              <a:t>фреймворк</a:t>
            </a: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dirty="0" smtClean="0">
                <a:latin typeface="Roboto" charset="0"/>
                <a:ea typeface="Roboto" charset="0"/>
              </a:rPr>
              <a:t>Bootstrap</a:t>
            </a:r>
            <a:endParaRPr lang="pl-PL" sz="1800" dirty="0" smtClean="0">
              <a:latin typeface="Roboto" charset="0"/>
              <a:ea typeface="Roboto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Узнаем как нарезать графику</a:t>
            </a:r>
            <a:r>
              <a:rPr lang="en-US" sz="1800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uk-UA" sz="1800" dirty="0" smtClean="0">
                <a:latin typeface="Roboto" charset="0"/>
                <a:ea typeface="Roboto" charset="0"/>
                <a:cs typeface="Roboto"/>
                <a:sym typeface="Roboto"/>
              </a:rPr>
              <a:t>для верстки</a:t>
            </a:r>
            <a:endParaRPr lang="ru-RU" sz="1800" dirty="0" smtClean="0">
              <a:latin typeface="Roboto" charset="0"/>
              <a:ea typeface="Roboto" charset="0"/>
              <a:cs typeface="Roboto"/>
              <a:sym typeface="Roboto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Поработаем с препроцессором </a:t>
            </a:r>
            <a:r>
              <a:rPr lang="pl-PL" sz="1800" dirty="0" smtClean="0">
                <a:latin typeface="Roboto" charset="0"/>
                <a:ea typeface="Roboto" charset="0"/>
                <a:cs typeface="Roboto"/>
                <a:sym typeface="Roboto"/>
              </a:rPr>
              <a:t>LESS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Tx/>
              <a:buSzPts val="2000"/>
            </a:pPr>
            <a:r>
              <a:rPr lang="ru-RU" sz="1800" dirty="0" smtClean="0">
                <a:latin typeface="Roboto" charset="0"/>
                <a:ea typeface="Roboto" charset="0"/>
              </a:rPr>
              <a:t>Научимся загружать сайт на </a:t>
            </a:r>
            <a:r>
              <a:rPr lang="ru-RU" sz="1800" dirty="0" err="1" smtClean="0">
                <a:latin typeface="Roboto" charset="0"/>
                <a:ea typeface="Roboto" charset="0"/>
              </a:rPr>
              <a:t>хостинг</a:t>
            </a:r>
            <a:endParaRPr lang="ru-RU" sz="1800" dirty="0" smtClean="0">
              <a:latin typeface="Roboto" charset="0"/>
              <a:ea typeface="Roboto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ru-RU" sz="1800" i="0" u="none" strike="noStrike" cap="none" dirty="0" smtClean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Одиночные теги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У одиночных тегов нет закрывающей части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Браузер заменят тег на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что-то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&lt;hr&gt; </a:t>
            </a:r>
            <a:r>
              <a:rPr lang="ru-RU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- горизонтальная линия</a:t>
            </a:r>
            <a:endParaRPr lang="pl-PL" sz="2800" dirty="0" smtClean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&lt;br&gt;</a:t>
            </a: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- перенос строки</a:t>
            </a:r>
            <a:endParaRPr lang="pl-PL" sz="2800" dirty="0" smtClean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&lt;img</a:t>
            </a:r>
            <a:r>
              <a:rPr lang="ru-RU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src</a:t>
            </a: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=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"</a:t>
            </a:r>
            <a:r>
              <a:rPr lang="pl-PL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ico.png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alt=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""</a:t>
            </a:r>
            <a:r>
              <a:rPr lang="pl-PL" sz="2800" dirty="0" smtClean="0">
                <a:solidFill>
                  <a:srgbClr val="0070C0"/>
                </a:solidFill>
                <a:latin typeface="Roboto" charset="0"/>
                <a:ea typeface="Roboto" charset="0"/>
                <a:cs typeface="Roboto"/>
                <a:sym typeface="Roboto"/>
              </a:rPr>
              <a:t>&gt;</a:t>
            </a:r>
            <a:r>
              <a:rPr lang="ru-RU" sz="2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- вставка картинки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(</a:t>
            </a:r>
            <a:r>
              <a:rPr lang="pl-PL" sz="24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&lt;img&gt;</a:t>
            </a: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/>
                <a:sym typeface="Roboto"/>
              </a:rPr>
              <a:t> указан с атрибутом, об атрибутах позже)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4100" dirty="0" smtClean="0">
                <a:latin typeface="Roboto" pitchFamily="2" charset="0"/>
                <a:ea typeface="Roboto" pitchFamily="2" charset="0"/>
              </a:rPr>
              <a:t>Вложенные теги</a:t>
            </a:r>
            <a:endParaRPr lang="uk-UA" sz="41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50"/>
                </a:solidFill>
              </a:rPr>
              <a:t>Правильно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00B050"/>
                </a:solidFill>
              </a:rPr>
              <a:t>&lt;p</a:t>
            </a:r>
            <a:r>
              <a:rPr lang="uk-UA" sz="3200" dirty="0" smtClean="0">
                <a:solidFill>
                  <a:srgbClr val="00B050"/>
                </a:solidFill>
              </a:rPr>
              <a:t>&gt;</a:t>
            </a:r>
            <a:r>
              <a:rPr lang="uk-UA" sz="3200" dirty="0" smtClean="0">
                <a:solidFill>
                  <a:schemeClr val="tx1"/>
                </a:solidFill>
              </a:rPr>
              <a:t>Текст </a:t>
            </a:r>
            <a:r>
              <a:rPr lang="uk-UA" sz="3200" dirty="0" smtClean="0">
                <a:solidFill>
                  <a:srgbClr val="FFC000"/>
                </a:solidFill>
              </a:rPr>
              <a:t>&lt;</a:t>
            </a:r>
            <a:r>
              <a:rPr lang="en-US" sz="3200" dirty="0" err="1" smtClean="0">
                <a:solidFill>
                  <a:srgbClr val="FFC000"/>
                </a:solidFill>
              </a:rPr>
              <a:t>em</a:t>
            </a:r>
            <a:r>
              <a:rPr lang="uk-UA" sz="3200" dirty="0" smtClean="0">
                <a:solidFill>
                  <a:srgbClr val="FFC000"/>
                </a:solidFill>
              </a:rPr>
              <a:t>&gt; </a:t>
            </a:r>
            <a:r>
              <a:rPr lang="uk-UA" sz="3200" dirty="0" smtClean="0">
                <a:solidFill>
                  <a:schemeClr val="tx1"/>
                </a:solidFill>
              </a:rPr>
              <a:t>акцент</a:t>
            </a:r>
            <a:r>
              <a:rPr lang="uk-UA" sz="3200" dirty="0" smtClean="0">
                <a:solidFill>
                  <a:srgbClr val="FFC000"/>
                </a:solidFill>
              </a:rPr>
              <a:t>&lt;/</a:t>
            </a:r>
            <a:r>
              <a:rPr lang="en-US" sz="3200" dirty="0" err="1" smtClean="0">
                <a:solidFill>
                  <a:srgbClr val="FFC000"/>
                </a:solidFill>
              </a:rPr>
              <a:t>em</a:t>
            </a:r>
            <a:r>
              <a:rPr lang="uk-UA" sz="3200" dirty="0" smtClean="0">
                <a:solidFill>
                  <a:srgbClr val="FFC000"/>
                </a:solidFill>
              </a:rPr>
              <a:t>&gt;</a:t>
            </a:r>
            <a:r>
              <a:rPr lang="uk-UA" sz="3200" dirty="0" smtClean="0">
                <a:solidFill>
                  <a:srgbClr val="00B050"/>
                </a:solidFill>
              </a:rPr>
              <a:t>&lt;/</a:t>
            </a:r>
            <a:r>
              <a:rPr lang="en-US" sz="3200" dirty="0" smtClean="0">
                <a:solidFill>
                  <a:srgbClr val="00B050"/>
                </a:solidFill>
              </a:rPr>
              <a:t>p</a:t>
            </a:r>
            <a:r>
              <a:rPr lang="uk-UA" sz="3200" dirty="0" smtClean="0">
                <a:solidFill>
                  <a:srgbClr val="00B050"/>
                </a:solidFill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FF0000"/>
                </a:solidFill>
              </a:rPr>
              <a:t>Неправильно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</a:rPr>
              <a:t>&lt;p</a:t>
            </a:r>
            <a:r>
              <a:rPr lang="uk-UA" sz="3200" dirty="0" smtClean="0">
                <a:solidFill>
                  <a:srgbClr val="FF0000"/>
                </a:solidFill>
              </a:rPr>
              <a:t>&gt;</a:t>
            </a:r>
            <a:r>
              <a:rPr lang="uk-UA" sz="3200" dirty="0" smtClean="0">
                <a:solidFill>
                  <a:schemeClr val="tx1"/>
                </a:solidFill>
              </a:rPr>
              <a:t>Текст </a:t>
            </a:r>
            <a:r>
              <a:rPr lang="uk-UA" sz="3200" dirty="0" smtClean="0">
                <a:solidFill>
                  <a:srgbClr val="FFC000"/>
                </a:solidFill>
              </a:rPr>
              <a:t>&lt;</a:t>
            </a:r>
            <a:r>
              <a:rPr lang="en-US" sz="3200" dirty="0" err="1" smtClean="0">
                <a:solidFill>
                  <a:srgbClr val="FFC000"/>
                </a:solidFill>
              </a:rPr>
              <a:t>em</a:t>
            </a:r>
            <a:r>
              <a:rPr lang="uk-UA" sz="3200" dirty="0" smtClean="0">
                <a:solidFill>
                  <a:srgbClr val="FFC000"/>
                </a:solidFill>
              </a:rPr>
              <a:t>&gt; </a:t>
            </a:r>
            <a:r>
              <a:rPr lang="uk-UA" sz="3200" dirty="0" smtClean="0">
                <a:solidFill>
                  <a:schemeClr val="tx1"/>
                </a:solidFill>
              </a:rPr>
              <a:t>акцент</a:t>
            </a:r>
            <a:r>
              <a:rPr lang="uk-UA" sz="3200" dirty="0" smtClean="0">
                <a:solidFill>
                  <a:srgbClr val="FF0000"/>
                </a:solidFill>
              </a:rPr>
              <a:t>&lt;/</a:t>
            </a:r>
            <a:r>
              <a:rPr lang="en-US" sz="3200" dirty="0" smtClean="0">
                <a:solidFill>
                  <a:srgbClr val="FF0000"/>
                </a:solidFill>
              </a:rPr>
              <a:t>p</a:t>
            </a:r>
            <a:r>
              <a:rPr lang="uk-UA" sz="3200" dirty="0" smtClean="0">
                <a:solidFill>
                  <a:srgbClr val="FF0000"/>
                </a:solidFill>
              </a:rPr>
              <a:t>&gt; </a:t>
            </a:r>
            <a:r>
              <a:rPr lang="uk-UA" sz="3200" dirty="0" smtClean="0">
                <a:solidFill>
                  <a:srgbClr val="FFC000"/>
                </a:solidFill>
              </a:rPr>
              <a:t>&lt;/</a:t>
            </a:r>
            <a:r>
              <a:rPr lang="en-US" sz="3200" dirty="0" err="1" smtClean="0">
                <a:solidFill>
                  <a:srgbClr val="FFC000"/>
                </a:solidFill>
              </a:rPr>
              <a:t>em</a:t>
            </a:r>
            <a:r>
              <a:rPr lang="uk-UA" sz="3200" dirty="0" smtClean="0">
                <a:solidFill>
                  <a:srgbClr val="FFC000"/>
                </a:solidFill>
              </a:rPr>
              <a:t>&gt;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3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3143100" y="3844112"/>
            <a:ext cx="4801828" cy="256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4100" dirty="0" smtClean="0">
                <a:latin typeface="Roboto" pitchFamily="2" charset="0"/>
                <a:ea typeface="Roboto" pitchFamily="2" charset="0"/>
              </a:rPr>
              <a:t>Правила отдельных тегов</a:t>
            </a:r>
            <a:endParaRPr lang="uk-UA" sz="41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</a:rPr>
              <a:t>Существуют правила вложенности для отдельных тегов, о них подробнее чуть позже</a:t>
            </a:r>
            <a:endParaRPr lang="pl-PL" sz="2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Неправильно</a:t>
            </a:r>
            <a:r>
              <a:rPr lang="pl-PL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pl-PL" sz="2800" dirty="0" smtClean="0">
                <a:solidFill>
                  <a:srgbClr val="FF0000"/>
                </a:solidFill>
              </a:rPr>
              <a:t>ul</a:t>
            </a:r>
            <a:r>
              <a:rPr lang="uk-UA" sz="2800" dirty="0" smtClean="0">
                <a:solidFill>
                  <a:srgbClr val="FF0000"/>
                </a:solidFill>
              </a:rPr>
              <a:t>&gt;</a:t>
            </a:r>
            <a:endParaRPr lang="pl-PL" sz="28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</a:rPr>
              <a:t>    </a:t>
            </a:r>
            <a:r>
              <a:rPr lang="pl-PL" sz="2800" dirty="0" smtClean="0">
                <a:solidFill>
                  <a:srgbClr val="00B050"/>
                </a:solidFill>
              </a:rPr>
              <a:t>&lt;li&gt;</a:t>
            </a:r>
            <a:r>
              <a:rPr lang="uk-UA" sz="2800" dirty="0" smtClean="0">
                <a:solidFill>
                  <a:schemeClr val="tx1"/>
                </a:solidFill>
              </a:rPr>
              <a:t>Текст</a:t>
            </a:r>
            <a:r>
              <a:rPr lang="pl-PL" sz="2800" dirty="0" smtClean="0">
                <a:solidFill>
                  <a:srgbClr val="00B050"/>
                </a:solidFill>
              </a:rPr>
              <a:t>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</a:rPr>
              <a:t>    </a:t>
            </a:r>
            <a:r>
              <a:rPr lang="pl-PL" sz="2800" dirty="0" smtClean="0">
                <a:solidFill>
                  <a:srgbClr val="00B0F0"/>
                </a:solidFill>
              </a:rPr>
              <a:t>&lt;p&gt;</a:t>
            </a:r>
            <a:r>
              <a:rPr lang="uk-UA" sz="2800" dirty="0" smtClean="0">
                <a:solidFill>
                  <a:schemeClr val="tx1"/>
                </a:solidFill>
              </a:rPr>
              <a:t>Текст</a:t>
            </a:r>
            <a:r>
              <a:rPr lang="pl-PL" sz="2800" dirty="0" smtClean="0">
                <a:solidFill>
                  <a:srgbClr val="00B0F0"/>
                </a:solidFill>
              </a:rPr>
              <a:t>&lt;/p&gt;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FF0000"/>
                </a:solidFill>
              </a:rPr>
              <a:t>&lt;/ul&gt;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3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51325" y="2762852"/>
            <a:ext cx="7455680" cy="8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uk-UA" sz="4100" dirty="0" err="1" smtClean="0">
                <a:latin typeface="Roboto" pitchFamily="2" charset="0"/>
                <a:ea typeface="Roboto" pitchFamily="2" charset="0"/>
              </a:rPr>
              <a:t>Атрибуты</a:t>
            </a:r>
            <a:r>
              <a:rPr lang="uk-UA" sz="41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4100" dirty="0" err="1" smtClean="0">
                <a:latin typeface="Roboto" pitchFamily="2" charset="0"/>
                <a:ea typeface="Roboto" pitchFamily="2" charset="0"/>
              </a:rPr>
              <a:t>тегов</a:t>
            </a:r>
            <a:endParaRPr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25445" y="3321170"/>
            <a:ext cx="8149212" cy="299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&lt;тег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атрибут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атрибут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атрибут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uk-UA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Текст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&lt;/</a:t>
            </a: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тег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&gt;</a:t>
            </a:r>
            <a:endParaRPr sz="3200">
              <a:solidFill>
                <a:srgbClr val="00B05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Структура </a:t>
            </a:r>
            <a:r>
              <a:rPr lang="en-US" sz="4400" dirty="0" smtClean="0">
                <a:latin typeface="Roboto" charset="0"/>
                <a:ea typeface="Roboto" charset="0"/>
              </a:rPr>
              <a:t>HTML</a:t>
            </a:r>
            <a:r>
              <a:rPr lang="ru-RU" sz="4400" dirty="0" smtClean="0">
                <a:latin typeface="Roboto" charset="0"/>
                <a:ea typeface="Roboto" charset="0"/>
              </a:rPr>
              <a:t>-страницы</a:t>
            </a:r>
            <a:endParaRPr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924924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&lt;!DOCTYPE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&lt;html&gt;	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&lt;head&gt; &lt;/head&gt;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body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&lt;/body&gt;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&lt;/html&gt;</a:t>
            </a:r>
            <a:endParaRPr lang="uk-UA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 descr="s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58" y="2779857"/>
            <a:ext cx="2038397" cy="36238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Структура </a:t>
            </a:r>
            <a:r>
              <a:rPr lang="en-US" sz="4400" dirty="0" smtClean="0">
                <a:latin typeface="Roboto" charset="0"/>
                <a:ea typeface="Roboto" charset="0"/>
              </a:rPr>
              <a:t>HTML</a:t>
            </a:r>
            <a:r>
              <a:rPr lang="ru-RU" sz="4400" dirty="0" smtClean="0">
                <a:latin typeface="Roboto" charset="0"/>
                <a:ea typeface="Roboto" charset="0"/>
              </a:rPr>
              <a:t>-страницы</a:t>
            </a:r>
            <a:endParaRPr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924924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&lt;!DOCTYPE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&lt;html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lang=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ru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	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&lt;head&gt;</a:t>
            </a: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Служебное содержание</a:t>
            </a: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&lt;/head&gt;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body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Содержимое страницы</a:t>
            </a:r>
          </a:p>
          <a:p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&lt;/body&gt;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&lt;/html&gt;</a:t>
            </a:r>
            <a:endParaRPr lang="uk-UA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Спецификация </a:t>
            </a:r>
            <a:r>
              <a:rPr lang="en-US" sz="4400" dirty="0" smtClean="0">
                <a:latin typeface="Roboto" charset="0"/>
                <a:ea typeface="Roboto" charset="0"/>
              </a:rPr>
              <a:t>HTML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Спецификация языка HTML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это основной документ как для разработчиков браузеров, так и разработчиков сайтов.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Спецификация языка –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самый главный источник правды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в который следует обращаться за информацией.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337544" y="6363706"/>
            <a:ext cx="260738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Спецификации </a:t>
            </a:r>
            <a:r>
              <a:rPr lang="en-US" sz="4400" dirty="0" smtClean="0">
                <a:latin typeface="Roboto" charset="0"/>
                <a:ea typeface="Roboto" charset="0"/>
              </a:rPr>
              <a:t>HTML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 5.2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W3C Recommendation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 14 December 2017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3"/>
              </a:rPr>
              <a:t>https://www.w3.org/TR/html52/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Эта спецификация закончила развитие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Living Standard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Last Updated 1 December 2020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4"/>
              </a:rPr>
              <a:t>https://html.spec.whatwg.org/multipage/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Важные разделы 3 и 4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обеих спецификациях примерно одинаковая нумерация разделов. Для нас как верстальщиков интересны третий и четвертый разделы.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3. </a:t>
            </a: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Semantics, structure, and APIs of HTML documents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этом разделе описано, какие теги в какие можно вкладывать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en-US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The elements of HTML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этом разделе описано, что обозначает каждый тег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082902" y="4412512"/>
            <a:ext cx="3862026" cy="199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2940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  <a:t>Описание тега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3074" name="Picture 2" descr="C:\Users\Art_Line\Desktop\Новая папка (2)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475" y="2062163"/>
            <a:ext cx="7499081" cy="456723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4741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Система оценивания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75953" y="2408903"/>
            <a:ext cx="8181300" cy="40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Шесть домашних заданий по 10 баллов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Чтобы получить 10 баллов, ДЗ должно быть выполнено без ошибок и сдано в течение одной недели после его получения.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После выполнения ДЗ вы получаете обратную связь и оценку.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Есть две попытки сдать домашнее задание.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Вы можете исправить предыдущую оценку, но максимальная оценка за вторую попытку – 9 баллов</a:t>
            </a:r>
          </a:p>
          <a:p>
            <a:pPr marL="342900" lvl="0" indent="-342900">
              <a:lnSpc>
                <a:spcPct val="150000"/>
              </a:lnSpc>
            </a:pPr>
            <a:endParaRPr lang="ru-RU" sz="1600" dirty="0" smtClean="0"/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Начиная с 5-6 занятия вы верстаете макет.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Верстка макета – 40 баллов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uk-UA" sz="1600" dirty="0" smtClean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Основные категории тегов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Метаданные.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Данные для браузеров, поисковиков и так далее (всё, что в &lt;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Поточные элементы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Контент (всё, что в &lt;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body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Структурные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Крупные смысловые разделы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Заголовочные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Заголовки.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Фразовые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Текст документа и мелкие текстовые элементы в абзацах.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6.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Встраиваемые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Изображения, видео….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7. </a:t>
            </a:r>
            <a:r>
              <a:rPr lang="ru-RU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Интерактивные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То, с чем взаимодействует пользователь.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 flipV="1">
            <a:off x="5879804" y="6409426"/>
            <a:ext cx="2065123" cy="2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12122" y="1410767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Основные категории тегов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4098" name="Picture 2" descr="C:\Users\Art_Line\Desktop\Новая папка (2)\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83984"/>
            <a:ext cx="9144000" cy="402544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12122" y="1410767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Основные категории тегов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5122" name="Picture 2" descr="C:\Users\Art_Line\Desktop\Новая папка (2)\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64964"/>
            <a:ext cx="9143999" cy="402544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Основные категории тегов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Некоторые теги могут находиться только в одной категории, а некоторые в нескольких.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&lt;h1&gt;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находится и в категории заголовков, и в категории поточных. А вот тег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только в поточных.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&lt;article&gt;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поточных и структурных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…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3583172" y="4816562"/>
            <a:ext cx="4361756" cy="1592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Блочные и строчные теги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В </a:t>
            </a:r>
            <a:r>
              <a:rPr lang="en-US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HTML4</a:t>
            </a:r>
            <a:r>
              <a:rPr lang="ru-RU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 для того, чтобы определить возможность вложения одного тега в другой, достаточно было знать, блочный это тег или строчный.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charset="0"/>
              <a:ea typeface="Roboto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В</a:t>
            </a:r>
            <a:r>
              <a:rPr lang="en-US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 HTML5 </a:t>
            </a:r>
            <a:r>
              <a:rPr lang="ru-RU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есть</a:t>
            </a:r>
            <a:r>
              <a:rPr lang="uk-UA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категории тегов</a:t>
            </a:r>
            <a:r>
              <a:rPr lang="uk-UA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, </a:t>
            </a:r>
            <a:r>
              <a:rPr lang="ru-RU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которые мы рассмотрели выше, и именно на основании категорий и контентной модели нужно определять, возможно ли вложить одни тег в другой.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7145316" y="6039292"/>
            <a:ext cx="799612" cy="37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того, чтобы понять, можно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ли один тег вкладывать в другой, нужно в спецификации посмотреть раздел </a:t>
            </a:r>
            <a:r>
              <a:rPr lang="en-US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Content model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 того тега, внутрь которого нужно поместить другой тег (</a:t>
            </a:r>
            <a:r>
              <a:rPr lang="ru-RU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родительского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), и </a:t>
            </a:r>
            <a:r>
              <a:rPr lang="en-US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Categories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 того, который хотим поместить (</a:t>
            </a:r>
            <a:r>
              <a:rPr lang="ru-RU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дочернего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).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6134986" y="4688958"/>
            <a:ext cx="1809942" cy="172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&lt;section&gt;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7" y="3036958"/>
            <a:ext cx="7463905" cy="337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6147" name="Picture 3" descr="C:\Users\Art_Line\Desktop\Новая папка (2)\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1182" y="3402235"/>
            <a:ext cx="8667750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&lt;section&gt;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Да</a:t>
            </a:r>
            <a:r>
              <a:rPr lang="uk-UA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можно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3246612"/>
            <a:ext cx="7506436" cy="316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7" y="3146434"/>
            <a:ext cx="7485171" cy="326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7170" name="Picture 2" descr="C:\Users\Art_Line\Desktop\Новая папка (2)\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497" y="3349107"/>
            <a:ext cx="8667751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Нет</a:t>
            </a:r>
            <a:r>
              <a:rPr lang="uk-UA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нельзя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56835" y="3040756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4741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Как сдавать ДЗ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75953" y="2408903"/>
            <a:ext cx="8181300" cy="40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Готовое домашнее задание нужно заархивировать в </a:t>
            </a:r>
            <a:r>
              <a:rPr lang="pl-PL" sz="1600" b="1" dirty="0" smtClean="0"/>
              <a:t>zip</a:t>
            </a:r>
            <a:r>
              <a:rPr lang="pl-PL" sz="1600" dirty="0" smtClean="0"/>
              <a:t> </a:t>
            </a:r>
            <a:r>
              <a:rPr lang="ru-RU" sz="1600" dirty="0" smtClean="0"/>
              <a:t>архив.</a:t>
            </a:r>
          </a:p>
          <a:p>
            <a:pPr marL="342900" lvl="0" indent="-342900">
              <a:lnSpc>
                <a:spcPct val="150000"/>
              </a:lnSpc>
            </a:pPr>
            <a:r>
              <a:rPr lang="ru-RU" sz="1600" dirty="0" smtClean="0"/>
              <a:t>Название архива, примеры:</a:t>
            </a:r>
          </a:p>
          <a:p>
            <a:pPr marL="342900" lvl="0" indent="-342900">
              <a:lnSpc>
                <a:spcPct val="150000"/>
              </a:lnSpc>
            </a:pPr>
            <a:r>
              <a:rPr lang="pl-PL" sz="1600" dirty="0" smtClean="0"/>
              <a:t>skubida_seregey_lesson-1.zip</a:t>
            </a:r>
          </a:p>
          <a:p>
            <a:pPr marL="342900" indent="-342900">
              <a:lnSpc>
                <a:spcPct val="150000"/>
              </a:lnSpc>
            </a:pPr>
            <a:r>
              <a:rPr lang="pl-PL" sz="1600" dirty="0" smtClean="0"/>
              <a:t>skubida_seregey_lesson-1_v2.zip</a:t>
            </a:r>
            <a:endParaRPr lang="en-US" sz="1600" dirty="0" smtClean="0"/>
          </a:p>
          <a:p>
            <a:pPr marL="342900" indent="-342900">
              <a:lnSpc>
                <a:spcPct val="150000"/>
              </a:lnSpc>
            </a:pPr>
            <a:r>
              <a:rPr lang="ru-RU" sz="1600" dirty="0" smtClean="0"/>
              <a:t>Архив</a:t>
            </a:r>
            <a:r>
              <a:rPr lang="uk-UA" sz="1600" dirty="0" smtClean="0"/>
              <a:t> загрузить </a:t>
            </a:r>
            <a:r>
              <a:rPr lang="ru-RU" sz="1600" dirty="0" smtClean="0"/>
              <a:t>в </a:t>
            </a:r>
            <a:r>
              <a:rPr lang="ru-RU" sz="1600" dirty="0" err="1" smtClean="0"/>
              <a:t>гугл</a:t>
            </a:r>
            <a:r>
              <a:rPr lang="ru-RU" sz="1600" dirty="0" smtClean="0"/>
              <a:t> класс</a:t>
            </a:r>
          </a:p>
          <a:p>
            <a:pPr marL="342900" lvl="0" indent="-342900">
              <a:lnSpc>
                <a:spcPct val="150000"/>
              </a:lnSpc>
            </a:pPr>
            <a:endParaRPr lang="uk-UA" sz="1600" dirty="0" smtClean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51325" y="3051017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8194" name="Picture 2" descr="C:\Users\Art_Line\Desktop\Новая папка (2)\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575" y="3317544"/>
            <a:ext cx="8667751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uk-UA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Да</a:t>
            </a:r>
            <a:r>
              <a:rPr lang="uk-UA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6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можно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9218" name="Picture 2" descr="C:\Users\Art_Line\Desktop\Новая папка (2)\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599" y="3296647"/>
            <a:ext cx="8667750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Нет</a:t>
            </a:r>
            <a:r>
              <a:rPr lang="uk-UA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нельзя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&lt;title&gt;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9219" name="Picture 3" descr="C:\Users\Art_Line\Desktop\Новая папка (2)\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998" y="3296795"/>
            <a:ext cx="8667751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&lt;title&gt;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?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Нет</a:t>
            </a:r>
            <a:r>
              <a:rPr lang="uk-UA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нельзя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Вкладывание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Проверьте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самостоятельно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&lt;h1&gt;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section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&lt;article&gt;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наоборот?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внутрь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поместить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&lt;footer&gt;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наоборот?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Прозрачная модель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3110582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Контентная модель тега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&lt;a&gt; </a:t>
            </a:r>
            <a:r>
              <a:rPr lang="pl-PL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прозрачная.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также не должно быть вложенного интерактивного элемента или потомка с атрибутом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tabindex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839972" y="3488686"/>
            <a:ext cx="7104956" cy="292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0242" name="Picture 2" descr="C:\Users\Art_Line\Desktop\Новая папка (2)\1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6650" y="3017173"/>
            <a:ext cx="5467350" cy="32385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Прозрачная модель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ли сделать такое вложение?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href="#"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&lt;/a&gt;</a:t>
            </a:r>
            <a:endParaRPr lang="ru-RU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&lt;a&gt;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 прозрачной моделью.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Прозрачная модель говорит о том, что нужно узнать выше. То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есть самому тегу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&lt;a&gt;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равно, что внутри него, и для того, чтобы понять, можно ли сделать такое вложение, нам нужно видеть, внутри чего лежит тег 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&lt;a&gt;</a:t>
            </a:r>
            <a:r>
              <a:rPr lang="ru-RU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56835" y="3040756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Прозрачная модель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&lt;p&gt;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href="#"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&lt;/a&gt;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p&gt;</a:t>
            </a:r>
            <a:endParaRPr lang="pl-PL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&lt;p&gt;    Content model: Phrasing content.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&lt;div&gt; Categories: Flow content.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Такое вложение сделать нельзя</a:t>
            </a:r>
            <a:endParaRPr lang="en-US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4741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75953" y="2408903"/>
            <a:ext cx="8181300" cy="40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Где находится сайт?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Технологии разработки.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Инструменты для верстки.</a:t>
            </a:r>
            <a:endParaRPr lang="pl-PL" sz="1600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Браузеры</a:t>
            </a:r>
            <a:r>
              <a:rPr lang="pl-PL" sz="1600" dirty="0" smtClean="0"/>
              <a:t> </a:t>
            </a:r>
            <a:r>
              <a:rPr lang="ru-RU" sz="1600" dirty="0" smtClean="0"/>
              <a:t>и браузерные движки.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Понятие HTML.</a:t>
            </a:r>
            <a:endParaRPr lang="uk-UA" sz="1600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Понятие тега и атрибута, структура HTML-страницы.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Спецификации </a:t>
            </a:r>
            <a:r>
              <a:rPr lang="pl-PL" sz="1600" dirty="0" smtClean="0"/>
              <a:t>HTML</a:t>
            </a:r>
            <a:r>
              <a:rPr lang="ru-RU" sz="1600" dirty="0" smtClean="0"/>
              <a:t>.</a:t>
            </a:r>
            <a:endParaRPr lang="pl-PL" sz="1600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Категории содержания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</a:rPr>
              <a:t>(метаданные, потоковые, структурные, заголовочные, фразовые, встраиваемые и интерактивные данные).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>
                <a:solidFill>
                  <a:schemeClr val="tx1"/>
                </a:solidFill>
              </a:rPr>
              <a:t>Валидация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Обзор наиболее часто используемых тегов.</a:t>
            </a:r>
            <a:endParaRPr lang="uk-UA" sz="1600" dirty="0" smtClean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</a:rPr>
              <a:t>Прозрачная модель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775098"/>
            <a:ext cx="7719600" cy="353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section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&lt;a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href="#"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&lt;/a&gt;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/section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&lt;section&gt;    Content model: Flow content.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&lt;div&gt;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Categories: Flow content.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Такое вложение сделать можно</a:t>
            </a:r>
            <a:endParaRPr lang="en-US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Валидатор кода</a:t>
            </a:r>
            <a:endParaRPr sz="4100" i="0" u="none" strike="noStrike" cap="none">
              <a:solidFill>
                <a:schemeClr val="bg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511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bg1"/>
                </a:solidFill>
                <a:hlinkClick r:id="rId3"/>
              </a:rPr>
              <a:t>https://validator.w3.org/</a:t>
            </a:r>
            <a:endParaRPr lang="ru-RU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1266" name="Picture 2" descr="C:\Users\Art_Line\Desktop\Новая папка (2)\1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266" y="3653836"/>
            <a:ext cx="7503153" cy="277864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rt_Line\Desktop\Новая папка (2)\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1595" cy="6858000"/>
          </a:xfrm>
          <a:prstGeom prst="rect">
            <a:avLst/>
          </a:prstGeom>
          <a:noFill/>
        </p:spPr>
      </p:pic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92604" y="2947916"/>
            <a:ext cx="8190600" cy="134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96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uk-UA" sz="96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теги</a:t>
            </a:r>
            <a:endParaRPr sz="9600" b="1" i="0" u="none" strike="noStrike" cap="none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solidFill>
                  <a:srgbClr val="C00000"/>
                </a:solidFill>
                <a:latin typeface="Roboto" charset="0"/>
                <a:ea typeface="Roboto" charset="0"/>
              </a:rPr>
              <a:t>Структурные теги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2290" name="Picture 2" descr="C:\Users\Art_Line\Desktop\Новая папка (2)\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28" y="3124199"/>
            <a:ext cx="7653796" cy="3369413"/>
          </a:xfrm>
          <a:prstGeom prst="rect">
            <a:avLst/>
          </a:prstGeom>
          <a:noFill/>
        </p:spPr>
      </p:pic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900" y="2399849"/>
            <a:ext cx="7719600" cy="61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&lt;section&gt; &lt;article&gt; &lt;aside&gt; &lt;nav&gt;</a:t>
            </a:r>
            <a:endParaRPr lang="uk-UA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18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&lt;section&gt;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Логический или смысловой раздел.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Например, блоки «О компании», «Отзывы» , «Преимущества», блок новостей и т. п.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section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— это части страниц, чаще всего содержат заголовок.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18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3359888" y="5029200"/>
            <a:ext cx="4585040" cy="138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3314" name="Picture 2" descr="C:\Users\Art_Line\Desktop\Новая папка (2)\1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83" y="3508"/>
            <a:ext cx="4051005" cy="6854492"/>
          </a:xfrm>
          <a:prstGeom prst="rect">
            <a:avLst/>
          </a:prstGeom>
          <a:noFill/>
        </p:spPr>
      </p:pic>
      <p:pic>
        <p:nvPicPr>
          <p:cNvPr id="13316" name="Picture 4" descr="C:\Users\Art_Line\Desktop\Новая папка (2)\1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0289" y="0"/>
            <a:ext cx="405307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4339" name="Picture 3" descr="C:\Users\Art_Line\Desktop\Новая папка (2)\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826" y="-62788"/>
            <a:ext cx="7522595" cy="692078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&lt;article&gt;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article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— «независимая часть документа или сайта». Эта часть должна иметь смысл вне зависимости от остального содержания.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Например, это может быть статья в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блоге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или форуме, комментарий.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Может содержать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заголовок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Так же как и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section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, внутри этого тега могут размещаться верхний и нижний колонтитулы.</a:t>
            </a:r>
            <a:endParaRPr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7995684" y="5762847"/>
            <a:ext cx="175190" cy="65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                                                                               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5362" name="Picture 2" descr="C:\Users\Art_Line\Desktop\Новая папка (2)\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58" y="451263"/>
            <a:ext cx="9085842" cy="585453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nav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Предназначен для создания блока навигации веб-страницы или всего веб-сайта.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На странице может быть несколько элементов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nav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&gt;. Желательно не больше двух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Не все группы ссылок на странице должны быть обёрнуты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nav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&gt;, этот элемент предназначен для главной навигации сайта</a:t>
            </a:r>
            <a:endParaRPr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3572540" y="4561366"/>
            <a:ext cx="4372388" cy="184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228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  <a:t>Где находятся сайты?</a:t>
            </a:r>
            <a:b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</a:br>
            <a:r>
              <a:rPr lang="ru-RU" sz="4400" dirty="0" smtClean="0">
                <a:latin typeface="Roboto" charset="0"/>
                <a:ea typeface="Roboto" charset="0"/>
                <a:cs typeface="Roboto"/>
                <a:sym typeface="Roboto"/>
              </a:rPr>
              <a:t>Как добраться до сайта?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6386" name="Picture 2" descr="C:\Users\Art_Line\Desktop\Новая папка (2)\1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9675"/>
            <a:ext cx="9144000" cy="423333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&lt;aside&gt;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aside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используется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для добавления врезок 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—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частей сайта, представляющих собой разделы, слабо связанные с основным содержимым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56835" y="3208432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7410" name="Picture 2" descr="C:\Users\Art_Line\Desktop\Новая папка (2)\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76350"/>
            <a:ext cx="8877300" cy="42291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solidFill>
                  <a:srgbClr val="C00000"/>
                </a:solidFill>
                <a:latin typeface="Roboto" charset="0"/>
                <a:ea typeface="Roboto" charset="0"/>
              </a:rPr>
              <a:t>Теги заголовков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900" y="2399849"/>
            <a:ext cx="7719600" cy="61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&lt;h1&gt; &lt;h2&gt; &lt;h3&gt; &lt;h4&gt; &lt;h5&gt; &lt;h6&gt;</a:t>
            </a:r>
            <a:endParaRPr lang="uk-UA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18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434" name="Picture 2" descr="C:\Users\Art_Line\Desktop\Новая папка (2)\2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3133725"/>
            <a:ext cx="7983878" cy="351472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solidFill>
                  <a:srgbClr val="C00000"/>
                </a:solidFill>
                <a:latin typeface="Roboto" charset="0"/>
                <a:ea typeface="Roboto" charset="0"/>
              </a:rPr>
              <a:t>Теги заголовков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900" y="2399849"/>
            <a:ext cx="7719600" cy="365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&lt;h1&gt; </a:t>
            </a:r>
            <a:r>
              <a:rPr lang="ru-RU" sz="1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заголовок верхнего уровня, самый важный заголовок. Желательно использовать только один &lt;h1&gt; на странице.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заголовок верхнего уровня помещают текст, который описывает всю страницу.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Дальше все зависит от структуры сайта. 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Желательно не делать пропуски &lt;h1&gt; &lt;h4&gt;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Обычно достаточно трех уровней заголовков.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Заголовок должен описывать страницу или раздел.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стоит определять заголовок по его внешнему виду, это скорее логическое, нежели визуальное.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19458" name="Picture 2" descr="C:\Users\Art_Line\Desktop\Новая папка (2)\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4975" y="0"/>
            <a:ext cx="5629275" cy="4181475"/>
          </a:xfrm>
          <a:prstGeom prst="rect">
            <a:avLst/>
          </a:prstGeom>
          <a:noFill/>
        </p:spPr>
      </p:pic>
      <p:pic>
        <p:nvPicPr>
          <p:cNvPr id="19459" name="Picture 3" descr="C:\Users\Art_Line\Desktop\Новая папка (2)\2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4975" y="3381375"/>
            <a:ext cx="5629275" cy="34766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0483" name="Picture 3" descr="C:\Users\Art_Line\Desktop\Новая папка (2)\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7426" y="0"/>
            <a:ext cx="5885011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Поточные элементы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899" y="2399849"/>
            <a:ext cx="8149751" cy="61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&lt;header&gt; &lt;footer&gt; &lt;main&gt; &lt;div&gt; &lt;p&gt; &lt;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&gt;… </a:t>
            </a:r>
            <a:endParaRPr sz="18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21506" name="Picture 2" descr="C:\Users\Art_Line\Desktop\Новая папка (2)\2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3077786"/>
            <a:ext cx="8067675" cy="355161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&lt;header&gt;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задает верхнюю часть страницы или раздела.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одном документе допустимо использовать более одного тега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Нельзя помещать в другой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и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footer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2530" name="Picture 2" descr="C:\Users\Art_Line\Desktop\Новая папка (2)\2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02649"/>
            <a:ext cx="9144000" cy="4732020"/>
          </a:xfrm>
          <a:prstGeom prst="rect">
            <a:avLst/>
          </a:prstGeom>
          <a:noFill/>
        </p:spPr>
      </p:pic>
      <p:sp>
        <p:nvSpPr>
          <p:cNvPr id="5" name="Shape 184"/>
          <p:cNvSpPr txBox="1">
            <a:spLocks noGrp="1"/>
          </p:cNvSpPr>
          <p:nvPr>
            <p:ph type="body" idx="1"/>
          </p:nvPr>
        </p:nvSpPr>
        <p:spPr>
          <a:xfrm>
            <a:off x="519564" y="540769"/>
            <a:ext cx="7719600" cy="59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задает верхнюю часть страницы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rt_Line\Desktop\look.com.ua-2252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43075"/>
            <a:ext cx="9144000" cy="5114924"/>
          </a:xfrm>
          <a:prstGeom prst="rect">
            <a:avLst/>
          </a:prstGeom>
          <a:noFill/>
        </p:spPr>
      </p:pic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276225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Сайты находятся на серверах</a:t>
            </a:r>
            <a:b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</a:br>
            <a:r>
              <a:rPr lang="ru-RU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У серверов есть </a:t>
            </a:r>
            <a:r>
              <a:rPr lang="pl-PL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IP </a:t>
            </a:r>
            <a:r>
              <a:rPr lang="uk-UA" sz="36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адреса</a:t>
            </a:r>
            <a:endParaRPr sz="3600" i="0" u="none" strike="noStrike" cap="none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5" name="Shape 184"/>
          <p:cNvSpPr txBox="1">
            <a:spLocks noGrp="1"/>
          </p:cNvSpPr>
          <p:nvPr>
            <p:ph type="body" idx="1"/>
          </p:nvPr>
        </p:nvSpPr>
        <p:spPr>
          <a:xfrm>
            <a:off x="519564" y="540768"/>
            <a:ext cx="7719600" cy="128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задает верхнюю часть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section</a:t>
            </a:r>
            <a:endParaRPr lang="uk-UA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данном примере можно было обойтись без него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зависит от требований.</a:t>
            </a:r>
            <a:endParaRPr lang="uk-UA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554" name="Picture 2" descr="C:\Users\Art_Line\Desktop\Новая папка (2)\2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7047" y="1918870"/>
            <a:ext cx="7318754" cy="481530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&lt;footer&gt;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footer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задает нижнюю часть страницы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или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раздела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одном документе допустимо использовать более одного тега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footer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Нельзя помещать в другой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и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footer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4579" name="Picture 3" descr="C:\Users\Art_Line\Desktop\Новая папка (2)\3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53224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&lt;main&gt;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задает основное содержимое страницы.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То, зачем пользователь пришел на страницу.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Содержимое тега должно быть уникальным и не включать однотипные блоки вроде шапки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подвала, меню….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 одной странице допускается применять только один тег &lt;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337544" y="4699591"/>
            <a:ext cx="2607384" cy="170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4578" name="Picture 2" descr="C:\Users\Art_Line\Desktop\Новая папка (2)\2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4977" y="0"/>
            <a:ext cx="4051994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&lt;p&gt;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параграф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нужно отделить один блок текста от другого, используют тег &lt;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Параграфы — это структурная, а не смысловая сущность. 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&lt;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позволяет явно выделять параграфы, группируя элементы с фразовым типом содержимого. Это могут быть не только блоки текста, а, например, изображения, ссылки или поля ввода.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Внутри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&lt;p&gt;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использовать только фразовые теги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156790" y="4986670"/>
            <a:ext cx="2788137" cy="142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5603" name="Picture 3" descr="C:\Users\Art_Line\Desktop\Новая папка (2)\3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59266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универсальный контейнер без значения. Если ничего не подходит, а разметить нужно – тогда это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стоит верстать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’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ами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это какая-то отделяемая часть – тогда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article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какой-то раздел –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section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только когда ничего не подходит – это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475766" y="4146698"/>
            <a:ext cx="2469161" cy="226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6626" name="Picture 2" descr="C:\Users\Art_Line\Desktop\Новая папка (2)\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1"/>
            <a:ext cx="9144000" cy="624078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7650" name="Picture 2" descr="C:\Users\Art_Line\Desktop\Новая папка (2)\3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1" y="0"/>
            <a:ext cx="7238999" cy="665987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5650173"/>
            <a:ext cx="7719600" cy="98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Между серверами есть кабели.</a:t>
            </a:r>
          </a:p>
          <a:p>
            <a:pPr marL="0" lvl="0" indent="0" algn="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 smtClean="0">
                <a:solidFill>
                  <a:schemeClr val="tx1"/>
                </a:solidFill>
                <a:latin typeface="Roboto" charset="0"/>
                <a:ea typeface="Roboto" charset="0"/>
                <a:cs typeface="Roboto"/>
                <a:sym typeface="Roboto"/>
              </a:rPr>
              <a:t>мировая карта подводных кабелей</a:t>
            </a:r>
            <a:endParaRPr lang="pl-PL" sz="1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  <a:p>
            <a:pPr marL="0" lvl="0" indent="0" algn="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hlinkClick r:id="rId3"/>
              </a:rPr>
              <a:t>http://www.submarinecablemap.com</a:t>
            </a:r>
            <a:endParaRPr lang="pl-PL" sz="1400" dirty="0" smtClean="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026" name="Picture 2" descr="C:\Users\Art_Line\Desktop\1446229086_20816525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56" y="0"/>
            <a:ext cx="9123744" cy="538022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&lt;ol&gt;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7719600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неупорядоченный и упорядоченный списки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списки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помещать не только контент, который визуально выглядит как список, но и любой набор однородных элементов.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важен порядок 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&lt;ol&gt;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Чаше порядок не важен 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hlinkClick r:id="rId3"/>
              </a:rPr>
              <a:t>https://html.spec.whatwg.org/multipage/grouping-content.html#the-ul-element</a:t>
            </a:r>
            <a:endParaRPr lang="ru-RU" sz="1600" dirty="0" smtClean="0"/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hlinkClick r:id="rId3"/>
              </a:rPr>
              <a:t>https://html.spec.whatwg.org/multipage/grouping-content.html#the-ol-element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51324" y="5784112"/>
            <a:ext cx="7493603" cy="62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8674" name="Picture 2" descr="C:\Users\Art_Line\Desktop\Новая папка (2)\3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7713"/>
            <a:ext cx="9144000" cy="459346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pic>
        <p:nvPicPr>
          <p:cNvPr id="29698" name="Picture 2" descr="C:\Users\Art_Line\Desktop\Новая папка (2)\3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76" y="668742"/>
            <a:ext cx="9103424" cy="544545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08000" y="1560750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400" dirty="0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Фразовые элементы</a:t>
            </a:r>
            <a:endParaRPr sz="4100" i="0" u="none" strike="noStrike" cap="none">
              <a:solidFill>
                <a:srgbClr val="C00000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479899" y="2399849"/>
            <a:ext cx="8149751" cy="61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span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&lt;img&gt;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… </a:t>
            </a:r>
            <a:endParaRPr sz="180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32770" name="Picture 2" descr="C:\Users\Art_Line\Desktop\Новая папка (2)\3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425" y="3086100"/>
            <a:ext cx="7616059" cy="3352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 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095626"/>
            <a:ext cx="8209597" cy="32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&gt;&lt;/</a:t>
            </a:r>
            <a:r>
              <a:rPr lang="ru-RU" sz="24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текст с особым акцентом, он более важен, нежели обычный текст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&lt;i&gt;&lt;/i&gt;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просто текст курсивом.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&lt;b&gt;&lt;/b&gt;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предназначен  для выделения текста без придания ему особой важности.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4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&gt;&lt;/</a:t>
            </a:r>
            <a:r>
              <a:rPr lang="ru-RU" sz="2400" b="1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ru-RU" sz="2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 </a:t>
            </a:r>
            <a:r>
              <a:rPr lang="ru-RU" sz="2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определяет важность отмеченного текста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6210150" y="4969414"/>
            <a:ext cx="1734778" cy="144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&lt;a&gt;&lt;/a&gt;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095626"/>
            <a:ext cx="8209597" cy="32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Вставляет ссылку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&lt;a </a:t>
            </a:r>
            <a:r>
              <a:rPr lang="en-US" sz="4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href="</a:t>
            </a:r>
            <a:r>
              <a:rPr lang="en-US" sz="4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https://itea.ua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ITEA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&lt;/a&gt;</a:t>
            </a:r>
            <a:endParaRPr lang="ru-RU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Если есть атрибут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тогда ссылка – это интерактивный элемент</a:t>
            </a:r>
            <a:endParaRPr sz="24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2095500" y="5390706"/>
            <a:ext cx="5849428" cy="10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</a:rPr>
              <a:t>Абсолютно / относительно</a:t>
            </a:r>
            <a:r>
              <a:rPr lang="uk-UA" sz="4100" dirty="0" smtClean="0">
                <a:latin typeface="Roboto" pitchFamily="2" charset="0"/>
                <a:ea typeface="Roboto" pitchFamily="2" charset="0"/>
              </a:rPr>
              <a:t> 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98808"/>
            <a:ext cx="8209597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Абсолютный путь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https://itea.ua</a:t>
            </a:r>
            <a:r>
              <a:rPr lang="ru-RU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pl-PL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page.html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Относительный путь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pl-PL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page.html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sz="2400">
              <a:solidFill>
                <a:srgbClr val="FF000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&lt;button&gt;&lt;/button&gt;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095626"/>
            <a:ext cx="8209597" cy="321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Интерактивный элемент, который как-то взаимодействует с пользователем, например, открывает или закрывает модальное окно, переключает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табы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Не используйте ссылки вместо кнопок. Ссылки ведут на другую страницу.</a:t>
            </a:r>
            <a:endParaRPr sz="24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5082362" y="4969414"/>
            <a:ext cx="2862565" cy="144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98808"/>
            <a:ext cx="8209597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Вставляет контентное изображение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t-BR" sz="3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3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t-BR" sz="3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src</a:t>
            </a:r>
            <a:r>
              <a:rPr lang="pt-BR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pl-PL" sz="3800" dirty="0" smtClean="0">
                <a:solidFill>
                  <a:schemeClr val="accent3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/logo.</a:t>
            </a:r>
            <a:r>
              <a:rPr lang="pl-PL" sz="3800" u="sng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png</a:t>
            </a:r>
            <a:r>
              <a:rPr lang="pt-BR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3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alt</a:t>
            </a:r>
            <a:r>
              <a:rPr lang="pt-BR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= "</a:t>
            </a:r>
            <a:r>
              <a:rPr lang="uk-UA" sz="38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лого</a:t>
            </a:r>
            <a:r>
              <a:rPr lang="pt-BR" sz="3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pt-BR" sz="3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3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rc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alt –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обязательные атрибуты,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lt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может быть пустым</a:t>
            </a:r>
            <a:endParaRPr lang="pt-BR" sz="24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br</a:t>
            </a:r>
            <a:r>
              <a:rPr lang="pt-BR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98808"/>
            <a:ext cx="8209597" cy="29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Непарный тег, браузер заменяет этот тег на перенос строки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Можно использовать только в том случае, если нет других способов сделать перенос. Нельзя использовать как замену для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&lt;p&gt;</a:t>
            </a:r>
            <a:endParaRPr lang="pt-BR" sz="3800" dirty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6581552" y="6028660"/>
            <a:ext cx="1363375" cy="38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2828</Words>
  <Application>Microsoft Office PowerPoint</Application>
  <PresentationFormat>Экран (4:3)</PresentationFormat>
  <Paragraphs>845</Paragraphs>
  <Slides>115</Slides>
  <Notes>115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115</vt:i4>
      </vt:variant>
    </vt:vector>
  </HeadingPairs>
  <TitlesOfParts>
    <vt:vector size="120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Введение</vt:lpstr>
      <vt:lpstr>Система оценивания</vt:lpstr>
      <vt:lpstr>Как сдавать ДЗ</vt:lpstr>
      <vt:lpstr>План Занятия</vt:lpstr>
      <vt:lpstr>Где находятся сайты? Как добраться до сайта?</vt:lpstr>
      <vt:lpstr>Сайты находятся на серверах У серверов есть IP адреса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Технологии</vt:lpstr>
      <vt:lpstr>Инструменты для верстки</vt:lpstr>
      <vt:lpstr>Браузерные движки</vt:lpstr>
      <vt:lpstr>Консоль разработчика</vt:lpstr>
      <vt:lpstr>Редактор кода</vt:lpstr>
      <vt:lpstr>HTML</vt:lpstr>
      <vt:lpstr>Понятие HTML</vt:lpstr>
      <vt:lpstr>Понятие тега</vt:lpstr>
      <vt:lpstr>HTML-теги</vt:lpstr>
      <vt:lpstr>Парные теги</vt:lpstr>
      <vt:lpstr>Одиночные теги</vt:lpstr>
      <vt:lpstr>Вложенные теги</vt:lpstr>
      <vt:lpstr>Правила отдельных тегов</vt:lpstr>
      <vt:lpstr>Атрибуты тегов</vt:lpstr>
      <vt:lpstr>Структура HTML-страницы</vt:lpstr>
      <vt:lpstr>Структура HTML-страницы</vt:lpstr>
      <vt:lpstr>Спецификация HTML</vt:lpstr>
      <vt:lpstr>Спецификации HTML</vt:lpstr>
      <vt:lpstr>Важные разделы 3 и 4</vt:lpstr>
      <vt:lpstr>Описание тега</vt:lpstr>
      <vt:lpstr>Основные категории тегов</vt:lpstr>
      <vt:lpstr>Основные категории тегов</vt:lpstr>
      <vt:lpstr>Основные категории тегов</vt:lpstr>
      <vt:lpstr>Основные категории тегов</vt:lpstr>
      <vt:lpstr>Блочные и строчные теги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Вкладывание</vt:lpstr>
      <vt:lpstr>Прозрачная модель</vt:lpstr>
      <vt:lpstr>Прозрачная модель</vt:lpstr>
      <vt:lpstr>Прозрачная модель</vt:lpstr>
      <vt:lpstr>Прозрачная модель</vt:lpstr>
      <vt:lpstr>Валидатор кода</vt:lpstr>
      <vt:lpstr>HTML теги</vt:lpstr>
      <vt:lpstr>Структурные теги</vt:lpstr>
      <vt:lpstr>&lt;section&gt;</vt:lpstr>
      <vt:lpstr>Слайд 65</vt:lpstr>
      <vt:lpstr>Слайд 66</vt:lpstr>
      <vt:lpstr>&lt;article&gt;</vt:lpstr>
      <vt:lpstr>Слайд 68</vt:lpstr>
      <vt:lpstr>&lt;nav&gt;</vt:lpstr>
      <vt:lpstr>Слайд 70</vt:lpstr>
      <vt:lpstr>&lt;aside&gt;</vt:lpstr>
      <vt:lpstr>Слайд 72</vt:lpstr>
      <vt:lpstr>Теги заголовков</vt:lpstr>
      <vt:lpstr>Теги заголовков</vt:lpstr>
      <vt:lpstr>Слайд 75</vt:lpstr>
      <vt:lpstr>Слайд 76</vt:lpstr>
      <vt:lpstr>Поточные элементы</vt:lpstr>
      <vt:lpstr>&lt;header&gt;</vt:lpstr>
      <vt:lpstr>Слайд 79</vt:lpstr>
      <vt:lpstr>Слайд 80</vt:lpstr>
      <vt:lpstr>&lt;footer&gt;</vt:lpstr>
      <vt:lpstr>Слайд 82</vt:lpstr>
      <vt:lpstr>&lt;main&gt;</vt:lpstr>
      <vt:lpstr>Слайд 84</vt:lpstr>
      <vt:lpstr>&lt;p&gt; — параграф </vt:lpstr>
      <vt:lpstr>Слайд 86</vt:lpstr>
      <vt:lpstr>&lt;div&gt;</vt:lpstr>
      <vt:lpstr>Слайд 88</vt:lpstr>
      <vt:lpstr>Слайд 89</vt:lpstr>
      <vt:lpstr>&lt;ul&gt; и &lt;ol&gt;</vt:lpstr>
      <vt:lpstr>Слайд 91</vt:lpstr>
      <vt:lpstr>Слайд 92</vt:lpstr>
      <vt:lpstr>Фразовые элементы</vt:lpstr>
      <vt:lpstr>&lt;b&gt; &lt;strong&gt; &lt;em&gt; &lt;i&gt;</vt:lpstr>
      <vt:lpstr>&lt;a&gt;&lt;/a&gt;</vt:lpstr>
      <vt:lpstr>Абсолютно / относительно </vt:lpstr>
      <vt:lpstr>&lt;button&gt;&lt;/button&gt;</vt:lpstr>
      <vt:lpstr>&lt;img&gt;</vt:lpstr>
      <vt:lpstr>&lt;br&gt;</vt:lpstr>
      <vt:lpstr>&lt;span&gt;</vt:lpstr>
      <vt:lpstr>Нижний и верхний индексы</vt:lpstr>
      <vt:lpstr>Метаданные</vt:lpstr>
      <vt:lpstr>&lt;title&gt;</vt:lpstr>
      <vt:lpstr>&lt;meta&gt;</vt:lpstr>
      <vt:lpstr>&lt;link&gt;</vt:lpstr>
      <vt:lpstr>И еще немножко тегов</vt:lpstr>
      <vt:lpstr>Теги для работы с цитатами</vt:lpstr>
      <vt:lpstr>Комментарии</vt:lpstr>
      <vt:lpstr>Нумерованный список</vt:lpstr>
      <vt:lpstr>Маркированный список</vt:lpstr>
      <vt:lpstr>Вложенные списки</vt:lpstr>
      <vt:lpstr>Спецсимволы.</vt:lpstr>
      <vt:lpstr>Фреймы</vt:lpstr>
      <vt:lpstr>Полезные ссылки</vt:lpstr>
      <vt:lpstr>Слайд 115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232</cp:revision>
  <dcterms:modified xsi:type="dcterms:W3CDTF">2021-04-22T20:23:43Z</dcterms:modified>
</cp:coreProperties>
</file>